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3"/>
    <p:sldId id="860" r:id="rId4"/>
    <p:sldId id="861" r:id="rId5"/>
    <p:sldId id="862" r:id="rId6"/>
    <p:sldId id="863" r:id="rId7"/>
    <p:sldId id="864" r:id="rId8"/>
    <p:sldId id="865" r:id="rId9"/>
    <p:sldId id="866" r:id="rId10"/>
    <p:sldId id="867" r:id="rId11"/>
    <p:sldId id="868" r:id="rId12"/>
    <p:sldId id="869" r:id="rId13"/>
    <p:sldId id="870" r:id="rId14"/>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3</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考查代词辨析。句意：</a:t>
            </a:r>
            <a:r>
              <a:rPr lang="en-US" altLang="zh-CN" b="1">
                <a:solidFill>
                  <a:srgbClr val="FF0000"/>
                </a:solidFill>
                <a:latin typeface="Times New Roman" panose="02020603050405020304" pitchFamily="18" charset="0"/>
                <a:ea typeface="宋体" panose="02010600030101010101" pitchFamily="2" charset="-122"/>
              </a:rPr>
              <a:t>2025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年，他的宇树</a:t>
            </a:r>
            <a:r>
              <a:rPr lang="en-US" altLang="zh-CN" b="1">
                <a:solidFill>
                  <a:srgbClr val="FF0000"/>
                </a:solidFill>
                <a:latin typeface="Times New Roman" panose="02020603050405020304" pitchFamily="18" charset="0"/>
                <a:ea typeface="宋体" panose="02010600030101010101" pitchFamily="2" charset="-122"/>
              </a:rPr>
              <a:t>H1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机器人登上了春晚舞台，与人类演员一起翩翩起舞，为春晚增光添彩。</a:t>
            </a:r>
            <a:r>
              <a:rPr lang="en-US" altLang="zh-CN" b="1">
                <a:solidFill>
                  <a:srgbClr val="FF0000"/>
                </a:solidFill>
                <a:latin typeface="Times New Roman" panose="02020603050405020304" pitchFamily="18" charset="0"/>
                <a:ea typeface="宋体" panose="02010600030101010101" pitchFamily="2" charset="-122"/>
              </a:rPr>
              <a:t>it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a:t>
            </a:r>
            <a:r>
              <a:rPr lang="en-US" altLang="zh-CN" b="1">
                <a:solidFill>
                  <a:srgbClr val="FF0000"/>
                </a:solidFill>
                <a:latin typeface="Times New Roman" panose="02020603050405020304" pitchFamily="18" charset="0"/>
                <a:ea typeface="宋体" panose="02010600030101010101" pitchFamily="2" charset="-122"/>
              </a:rPr>
              <a:t>he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a:t>
            </a:r>
            <a:r>
              <a:rPr lang="en-US" altLang="zh-CN" b="1">
                <a:solidFill>
                  <a:srgbClr val="FF0000"/>
                </a:solidFill>
                <a:latin typeface="Times New Roman" panose="02020603050405020304" pitchFamily="18" charset="0"/>
                <a:ea typeface="宋体" panose="02010600030101010101" pitchFamily="2" charset="-122"/>
              </a:rPr>
              <a:t>they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它们。根据</a:t>
            </a:r>
            <a:r>
              <a:rPr lang="en-US" altLang="zh-CN" b="1">
                <a:solidFill>
                  <a:srgbClr val="FF0000"/>
                </a:solidFill>
                <a:latin typeface="Times New Roman" panose="02020603050405020304" pitchFamily="18" charset="0"/>
                <a:ea typeface="宋体" panose="02010600030101010101" pitchFamily="2" charset="-122"/>
              </a:rPr>
              <a:t>“his Unitree H1 Robots starred at the Spring Festival Gala”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可知，主语</a:t>
            </a:r>
            <a:r>
              <a:rPr lang="en-US" altLang="zh-CN" b="1">
                <a:solidFill>
                  <a:srgbClr val="FF0000"/>
                </a:solidFill>
                <a:latin typeface="Times New Roman" panose="02020603050405020304" pitchFamily="18" charset="0"/>
                <a:ea typeface="宋体" panose="02010600030101010101" pitchFamily="2" charset="-122"/>
              </a:rPr>
              <a:t>his Unitree H1 Robots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为复数，需用</a:t>
            </a:r>
            <a:r>
              <a:rPr lang="en-US" altLang="zh-CN" b="1">
                <a:solidFill>
                  <a:srgbClr val="FF0000"/>
                </a:solidFill>
                <a:latin typeface="Times New Roman" panose="02020603050405020304" pitchFamily="18" charset="0"/>
                <a:ea typeface="宋体" panose="02010600030101010101" pitchFamily="2" charset="-122"/>
              </a:rPr>
              <a:t>they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内容占位符 1"/>
          <p:cNvSpPr txBox="1"/>
          <p:nvPr/>
        </p:nvSpPr>
        <p:spPr bwMode="auto">
          <a:xfrm>
            <a:off x="360854" y="350082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B. he	C. they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86131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2016, Wang started his own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company, Unitree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Robotics,to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 robots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more people to buy. In 2023, his machines were used at the 2023 Asian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Games,reducing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risks for workers. In 2025,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Unitree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H1 Robots starred at the Spring Festival Gala—where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danced and lit up the stage alongside human performers.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robots became famous all over the world.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850470" y="3609112"/>
            <a:ext cx="407484" cy="461665"/>
          </a:xfrm>
          <a:prstGeom prst="rect">
            <a:avLst/>
          </a:prstGeom>
          <a:noFill/>
        </p:spPr>
        <p:txBody>
          <a:bodyPr wrap="none" rtlCol="0">
            <a:spAutoFit/>
          </a:bodyPr>
          <a:lstStyle/>
          <a:p>
            <a:pPr algn="ctr"/>
            <a:r>
              <a:rPr lang="en-US" altLang="zh-CN" sz="2400" dirty="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453100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考查副词辨析。句意：这些机器人迅速闻名世界。</a:t>
            </a:r>
            <a:r>
              <a:rPr lang="en-US" altLang="zh-CN" b="1">
                <a:solidFill>
                  <a:srgbClr val="FF0000"/>
                </a:solidFill>
                <a:latin typeface="Times New Roman" panose="02020603050405020304" pitchFamily="18" charset="0"/>
                <a:ea typeface="宋体" panose="02010600030101010101" pitchFamily="2" charset="-122"/>
              </a:rPr>
              <a:t>slowly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慢慢地；</a:t>
            </a:r>
            <a:r>
              <a:rPr lang="en-US" altLang="zh-CN" b="1">
                <a:solidFill>
                  <a:srgbClr val="FF0000"/>
                </a:solidFill>
                <a:latin typeface="Times New Roman" panose="02020603050405020304" pitchFamily="18" charset="0"/>
                <a:ea typeface="宋体" panose="02010600030101010101" pitchFamily="2" charset="-122"/>
              </a:rPr>
              <a:t>quickly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快速地；</a:t>
            </a:r>
            <a:r>
              <a:rPr lang="en-US" altLang="zh-CN" b="1">
                <a:solidFill>
                  <a:srgbClr val="FF0000"/>
                </a:solidFill>
                <a:latin typeface="Times New Roman" panose="02020603050405020304" pitchFamily="18" charset="0"/>
                <a:ea typeface="宋体" panose="02010600030101010101" pitchFamily="2" charset="-122"/>
              </a:rPr>
              <a:t>nearly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几乎。根据第三段内容可知，此处指机器人迅速出名。故选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内容占位符 1"/>
          <p:cNvSpPr txBox="1"/>
          <p:nvPr/>
        </p:nvSpPr>
        <p:spPr bwMode="auto">
          <a:xfrm>
            <a:off x="360854" y="3960747"/>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Slowly	B. Quickly	C. Nearly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06043"/>
            <a:ext cx="11485848" cy="286131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2016, Wang started his own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company,Unitree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Robotics, 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 robots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more people to buy. In 2023, his machines were used at the 2023 Asian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Games,reducing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risks for workers. In 2025,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Unitree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H1 Robots starred at the Spring Festival Gala—where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danced and lit up the stage alongside human performers.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robots became famous all over the world.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859287" y="4069035"/>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27899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考查连词辨析。句意：王兴兴的故事告诉我们成功不在于每科完美，而在于全力追梦。</a:t>
            </a:r>
            <a:r>
              <a:rPr lang="en-US" altLang="zh-CN" b="1" dirty="0">
                <a:solidFill>
                  <a:srgbClr val="FF0000"/>
                </a:solidFill>
                <a:latin typeface="Times New Roman" panose="02020603050405020304" pitchFamily="18" charset="0"/>
                <a:ea typeface="宋体" panose="02010600030101010101" pitchFamily="2" charset="-122"/>
              </a:rPr>
              <a:t>but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但是；</a:t>
            </a:r>
            <a:r>
              <a:rPr lang="en-US" altLang="zh-CN" b="1" dirty="0">
                <a:solidFill>
                  <a:srgbClr val="FF0000"/>
                </a:solidFill>
                <a:latin typeface="Times New Roman" panose="02020603050405020304" pitchFamily="18" charset="0"/>
                <a:ea typeface="宋体" panose="02010600030101010101" pitchFamily="2" charset="-122"/>
              </a:rPr>
              <a:t>and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FF0000"/>
                </a:solidFill>
                <a:latin typeface="Times New Roman" panose="02020603050405020304" pitchFamily="18" charset="0"/>
                <a:ea typeface="宋体" panose="02010600030101010101" pitchFamily="2" charset="-122"/>
              </a:rPr>
              <a:t>so</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因此。根据最后一段中的</a:t>
            </a:r>
            <a:r>
              <a:rPr lang="en-US" altLang="zh-CN" b="1" dirty="0">
                <a:solidFill>
                  <a:srgbClr val="FF0000"/>
                </a:solidFill>
                <a:latin typeface="Times New Roman" panose="02020603050405020304" pitchFamily="18" charset="0"/>
                <a:ea typeface="宋体" panose="02010600030101010101" pitchFamily="2" charset="-122"/>
              </a:rPr>
              <a:t>“not about being perfect</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about pursuing our dreams”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此处考查固定搭配</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not</a:t>
            </a:r>
            <a:r>
              <a:rPr lang="en-US" altLang="zh-CN" b="1" u="wavy" dirty="0">
                <a:solidFill>
                  <a:srgbClr val="FF0000"/>
                </a:solidFill>
                <a:uFill>
                  <a:solidFill>
                    <a:srgbClr val="00B0F0"/>
                  </a:solidFill>
                </a:uFill>
                <a:latin typeface="宋体" panose="02010600030101010101" pitchFamily="2" charset="-122"/>
                <a:cs typeface="Times New Roman" panose="02020603050405020304" pitchFamily="18" charset="0"/>
              </a:rPr>
              <a:t>...</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but</a:t>
            </a:r>
            <a:r>
              <a:rPr lang="en-US" altLang="zh-CN" b="1" u="wavy" dirty="0">
                <a:solidFill>
                  <a:srgbClr val="FF0000"/>
                </a:solidFill>
                <a:uFill>
                  <a:solidFill>
                    <a:srgbClr val="00B0F0"/>
                  </a:solidFill>
                </a:uFill>
                <a:latin typeface="宋体" panose="02010600030101010101" pitchFamily="2" charset="-122"/>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u="wavy" dirty="0">
                <a:solidFill>
                  <a:srgbClr val="FF0000"/>
                </a:solidFill>
                <a:uFill>
                  <a:solidFill>
                    <a:srgbClr val="00B0F0"/>
                  </a:solidFill>
                </a:uFill>
                <a:latin typeface="+mn-ea"/>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不是</a:t>
            </a:r>
            <a:r>
              <a:rPr lang="en-US" altLang="zh-CN" b="1" u="wavy" dirty="0">
                <a:solidFill>
                  <a:srgbClr val="FF0000"/>
                </a:solidFill>
                <a:uFill>
                  <a:solidFill>
                    <a:srgbClr val="00B0F0"/>
                  </a:solidFill>
                </a:uFill>
                <a:latin typeface="宋体" panose="02010600030101010101" pitchFamily="2" charset="-122"/>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而是</a:t>
            </a:r>
            <a:r>
              <a:rPr lang="en-US" altLang="zh-CN" b="1" u="wavy" dirty="0">
                <a:solidFill>
                  <a:srgbClr val="FF0000"/>
                </a:solidFill>
                <a:uFill>
                  <a:solidFill>
                    <a:srgbClr val="00B0F0"/>
                  </a:solidFill>
                </a:uFill>
                <a:latin typeface="宋体" panose="02010600030101010101" pitchFamily="2" charset="-122"/>
                <a:cs typeface="Times New Roman" panose="02020603050405020304" pitchFamily="18" charset="0"/>
              </a:rPr>
              <a:t>……</a:t>
            </a:r>
            <a:r>
              <a:rPr lang="en-US" altLang="zh-CN" b="1" u="wavy" dirty="0">
                <a:solidFill>
                  <a:srgbClr val="FF0000"/>
                </a:solidFill>
                <a:uFill>
                  <a:solidFill>
                    <a:srgbClr val="00B0F0"/>
                  </a:solidFill>
                </a:uFill>
                <a:latin typeface="+mn-ea"/>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，强调对比关系。</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内容占位符 1"/>
          <p:cNvSpPr txBox="1"/>
          <p:nvPr/>
        </p:nvSpPr>
        <p:spPr bwMode="auto">
          <a:xfrm>
            <a:off x="360854" y="2738839"/>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B. and	C. so</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064071"/>
            <a:ext cx="11485848" cy="1753235"/>
          </a:xfrm>
        </p:spPr>
        <p:txBody>
          <a:bodyPr/>
          <a:lstStyle/>
          <a:p>
            <a:pPr indent="609600" algn="dist"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Xingxing’s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story tells us that success is not about being perfect in every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subject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pursuing our dreams with great efforts. As Wang once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 “Those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childish dreams laughed at by others will make the history one day.”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850470" y="2822879"/>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04671"/>
            <a:ext cx="11485848" cy="1200329"/>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主要讲述了中国发明家王兴兴从英语学渣逆袭成为机器人领域专家的励志故事。</a:t>
            </a:r>
            <a:endParaRPr lang="zh-CN" altLang="en-US" dirty="0"/>
          </a:p>
        </p:txBody>
      </p:sp>
      <p:pic>
        <p:nvPicPr>
          <p:cNvPr id="3" name="语篇导航-DA.eps" descr="id:2147486385;FounderCES"/>
          <p:cNvPicPr/>
          <p:nvPr/>
        </p:nvPicPr>
        <p:blipFill>
          <a:blip r:embed="rId1"/>
          <a:stretch>
            <a:fillRect/>
          </a:stretch>
        </p:blipFill>
        <p:spPr>
          <a:xfrm>
            <a:off x="577736" y="2576115"/>
            <a:ext cx="1917070" cy="468115"/>
          </a:xfrm>
          <a:prstGeom prst="rect">
            <a:avLst/>
          </a:prstGeom>
        </p:spPr>
      </p:pic>
      <p:pic>
        <p:nvPicPr>
          <p:cNvPr id="4" name="图片 3"/>
          <p:cNvPicPr>
            <a:picLocks noChangeAspect="1"/>
          </p:cNvPicPr>
          <p:nvPr/>
        </p:nvPicPr>
        <p:blipFill>
          <a:blip r:embed="rId2"/>
          <a:stretch>
            <a:fillRect/>
          </a:stretch>
        </p:blipFill>
        <p:spPr>
          <a:xfrm>
            <a:off x="740099" y="1268760"/>
            <a:ext cx="10710215" cy="124737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Xingxing,born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1990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Ningbo,China,was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once thought as an “English failure”. In high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only three out of hundreds of English exams.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Wang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had a special gift for science and technology. Even as a young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often spent hours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small things from spare parts.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once made a tiny jet engine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喷气发动机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using old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materials, showing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love for inventing.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500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took	B. failed	C. passed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850470" y="3609112"/>
            <a:ext cx="407484" cy="461665"/>
          </a:xfrm>
          <a:prstGeom prst="rect">
            <a:avLst/>
          </a:prstGeom>
          <a:noFill/>
        </p:spPr>
        <p:txBody>
          <a:bodyPr wrap="none" rtlCol="0">
            <a:spAutoFit/>
          </a:bodyPr>
          <a:lstStyle/>
          <a:p>
            <a:pPr algn="ctr"/>
            <a:r>
              <a:rPr lang="en-US" altLang="zh-CN" sz="2400" dirty="0"/>
              <a:t>C</a:t>
            </a:r>
            <a:endParaRPr lang="zh-CN" altLang="en-US" sz="2400" b="1" kern="100" dirty="0">
              <a:solidFill>
                <a:srgbClr val="FF0000"/>
              </a:solidFill>
              <a:cs typeface="Times New Roman" panose="02020603050405020304" pitchFamily="18" charset="0"/>
            </a:endParaRPr>
          </a:p>
        </p:txBody>
      </p:sp>
      <p:sp>
        <p:nvSpPr>
          <p:cNvPr id="5" name="内容占位符 1"/>
          <p:cNvSpPr txBox="1"/>
          <p:nvPr/>
        </p:nvSpPr>
        <p:spPr bwMode="auto">
          <a:xfrm>
            <a:off x="360854"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考查动词辨析。句意：高中时期，他在参加的数百次英语考试中只通过了三次。</a:t>
            </a:r>
            <a:r>
              <a:rPr lang="en-US" altLang="zh-CN" b="1" dirty="0" smtClean="0">
                <a:solidFill>
                  <a:srgbClr val="FF0000"/>
                </a:solidFill>
                <a:latin typeface="Times New Roman" panose="02020603050405020304" pitchFamily="18" charset="0"/>
                <a:ea typeface="宋体" panose="02010600030101010101" pitchFamily="2" charset="-122"/>
              </a:rPr>
              <a:t>take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拿走；</a:t>
            </a:r>
            <a:r>
              <a:rPr lang="en-US" altLang="zh-CN" b="1" dirty="0" smtClean="0">
                <a:solidFill>
                  <a:srgbClr val="FF0000"/>
                </a:solidFill>
                <a:latin typeface="Times New Roman" panose="02020603050405020304" pitchFamily="18" charset="0"/>
                <a:ea typeface="宋体" panose="02010600030101010101" pitchFamily="2" charset="-122"/>
              </a:rPr>
              <a:t>fail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失败；</a:t>
            </a:r>
            <a:r>
              <a:rPr lang="en-US" altLang="zh-CN" b="1" dirty="0" smtClean="0">
                <a:solidFill>
                  <a:srgbClr val="FF0000"/>
                </a:solidFill>
                <a:latin typeface="Times New Roman" panose="02020603050405020304" pitchFamily="18" charset="0"/>
                <a:ea typeface="宋体" panose="02010600030101010101" pitchFamily="2" charset="-122"/>
              </a:rPr>
              <a:t>pass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通过。根据</a:t>
            </a:r>
            <a:r>
              <a:rPr lang="zh-CN" altLang="zh-CN" b="1" dirty="0" smtClean="0">
                <a:solidFill>
                  <a:srgbClr val="FF0000"/>
                </a:solidFill>
                <a:ea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rPr>
              <a:t>“was once thought as an </a:t>
            </a:r>
            <a:r>
              <a:rPr lang="en-US" altLang="zh-CN" b="1" dirty="0" smtClean="0">
                <a:solidFill>
                  <a:srgbClr val="FF0000"/>
                </a:solidFill>
                <a:latin typeface="+mj-lt"/>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English failure’”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smtClean="0">
                <a:solidFill>
                  <a:srgbClr val="FF0000"/>
                </a:solidFill>
                <a:latin typeface="Times New Roman" panose="02020603050405020304" pitchFamily="18" charset="0"/>
                <a:ea typeface="宋体" panose="02010600030101010101" pitchFamily="2" charset="-122"/>
              </a:rPr>
              <a:t>“he only</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three out of hundreds of English exams”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可知，此处强调他英语差，考试只通过了三次。故选</a:t>
            </a:r>
            <a:r>
              <a:rPr lang="en-US" altLang="zh-CN" b="1" dirty="0" smtClean="0">
                <a:solidFill>
                  <a:srgbClr val="FF0000"/>
                </a:solidFill>
                <a:latin typeface="Times New Roman" panose="02020603050405020304" pitchFamily="18" charset="0"/>
                <a:ea typeface="宋体" panose="02010600030101010101" pitchFamily="2" charset="-122"/>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考查动词辨析。句意：甚至在他还是个小男孩的时候，他就经常花几个小时用废旧零配件制作一些小玩意儿。</a:t>
            </a:r>
            <a:r>
              <a:rPr lang="en-US" altLang="zh-CN" b="1">
                <a:solidFill>
                  <a:srgbClr val="FF0000"/>
                </a:solidFill>
                <a:latin typeface="Times New Roman" panose="02020603050405020304" pitchFamily="18" charset="0"/>
                <a:ea typeface="宋体" panose="02010600030101010101" pitchFamily="2" charset="-122"/>
              </a:rPr>
              <a:t>collect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收集；</a:t>
            </a:r>
            <a:r>
              <a:rPr lang="en-US" altLang="zh-CN" b="1">
                <a:solidFill>
                  <a:srgbClr val="FF0000"/>
                </a:solidFill>
                <a:latin typeface="Times New Roman" panose="02020603050405020304" pitchFamily="18" charset="0"/>
                <a:ea typeface="宋体" panose="02010600030101010101" pitchFamily="2" charset="-122"/>
              </a:rPr>
              <a:t>build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建造，构造；</a:t>
            </a:r>
            <a:r>
              <a:rPr lang="en-US" altLang="zh-CN" b="1">
                <a:solidFill>
                  <a:srgbClr val="FF0000"/>
                </a:solidFill>
                <a:latin typeface="Times New Roman" panose="02020603050405020304" pitchFamily="18" charset="0"/>
                <a:ea typeface="宋体" panose="02010600030101010101" pitchFamily="2" charset="-122"/>
              </a:rPr>
              <a:t>discover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发现。根据</a:t>
            </a:r>
            <a:r>
              <a:rPr lang="en-US" altLang="zh-CN" b="1">
                <a:solidFill>
                  <a:srgbClr val="FF0000"/>
                </a:solidFill>
                <a:latin typeface="Times New Roman" panose="02020603050405020304" pitchFamily="18" charset="0"/>
                <a:ea typeface="宋体" panose="02010600030101010101" pitchFamily="2" charset="-122"/>
              </a:rPr>
              <a:t>“made a tiny jet engine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喷气发动机</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ea typeface="Times New Roman" panose="02020603050405020304" pitchFamily="18" charset="0"/>
              </a:rPr>
              <a:t> </a:t>
            </a:r>
            <a:r>
              <a:rPr lang="en-US" altLang="zh-CN" b="1">
                <a:solidFill>
                  <a:srgbClr val="FF0000"/>
                </a:solidFill>
                <a:ea typeface="Times New Roman" panose="02020603050405020304" pitchFamily="18" charset="0"/>
              </a:rPr>
              <a:t>using old materials</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可知，他擅长动手制作，此处指制造一些小玩意儿。故选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内容占位符 1"/>
          <p:cNvSpPr txBox="1"/>
          <p:nvPr/>
        </p:nvSpPr>
        <p:spPr bwMode="auto">
          <a:xfrm>
            <a:off x="360854" y="3500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collecting	B. building	C. discovering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Xingxing,born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1990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Ningbo,China,was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once thought as an “English failure”. In high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only three out of hundreds of English exams.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However,Wang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had a special gift for science and technology. Even as a young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often spent hours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small things from spare parts.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once made a tiny jet engine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喷气发动机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using old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materials, showing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love for inventing.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859287" y="3609112"/>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考查名词辨析。句意：例如，他曾利用旧材料制作了一个小小的喷气发动机，显示了他的创造力和对发明的热爱。</a:t>
            </a:r>
            <a:r>
              <a:rPr lang="en-US" altLang="zh-CN" b="1">
                <a:solidFill>
                  <a:srgbClr val="FF0000"/>
                </a:solidFill>
                <a:latin typeface="Times New Roman" panose="02020603050405020304" pitchFamily="18" charset="0"/>
                <a:ea typeface="宋体" panose="02010600030101010101" pitchFamily="2" charset="-122"/>
              </a:rPr>
              <a:t>creativity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创造力；</a:t>
            </a:r>
            <a:r>
              <a:rPr lang="en-US" altLang="zh-CN" b="1">
                <a:solidFill>
                  <a:srgbClr val="FF0000"/>
                </a:solidFill>
                <a:latin typeface="Times New Roman" panose="02020603050405020304" pitchFamily="18" charset="0"/>
                <a:ea typeface="宋体" panose="02010600030101010101" pitchFamily="2" charset="-122"/>
              </a:rPr>
              <a:t>difficulty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困难；</a:t>
            </a:r>
            <a:r>
              <a:rPr lang="en-US" altLang="zh-CN" b="1">
                <a:solidFill>
                  <a:srgbClr val="FF0000"/>
                </a:solidFill>
                <a:latin typeface="Times New Roman" panose="02020603050405020304" pitchFamily="18" charset="0"/>
                <a:ea typeface="宋体" panose="02010600030101010101" pitchFamily="2" charset="-122"/>
              </a:rPr>
              <a:t>honesty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诚实。根据</a:t>
            </a:r>
            <a:r>
              <a:rPr lang="en-US" altLang="zh-CN" b="1">
                <a:solidFill>
                  <a:srgbClr val="FF0000"/>
                </a:solidFill>
                <a:latin typeface="Times New Roman" panose="02020603050405020304" pitchFamily="18" charset="0"/>
                <a:ea typeface="宋体" panose="02010600030101010101" pitchFamily="2" charset="-122"/>
              </a:rPr>
              <a:t>“he once made a tiny jet engine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喷气发动机</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ea typeface="Times New Roman" panose="02020603050405020304" pitchFamily="18" charset="0"/>
              </a:rPr>
              <a:t> </a:t>
            </a:r>
            <a:r>
              <a:rPr lang="en-US" altLang="zh-CN" b="1">
                <a:solidFill>
                  <a:srgbClr val="FF0000"/>
                </a:solidFill>
                <a:ea typeface="Times New Roman" panose="02020603050405020304" pitchFamily="18" charset="0"/>
              </a:rPr>
              <a:t>using old materials</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可推知，利用旧材料制作喷气发动机，显示了他的创造力。故选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内容占位符 1"/>
          <p:cNvSpPr txBox="1"/>
          <p:nvPr/>
        </p:nvSpPr>
        <p:spPr bwMode="auto">
          <a:xfrm>
            <a:off x="360854" y="350082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creativity	B. difficulty	C. honesty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Xingxing,born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1990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Ningbo, China, was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once thought as an “English failure”. In high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only three out of hundreds of English exams.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Wang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had a special gift for science and technology. Even as a young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often spent hours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small things from spare parts.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once made a tiny jet engine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喷气发动机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using old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materials, showing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love for inventing.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850470" y="3609112"/>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txBox="1"/>
          <p:nvPr/>
        </p:nvSpPr>
        <p:spPr bwMode="auto">
          <a:xfrm>
            <a:off x="360854" y="4071079"/>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考查动词辨析。句意：在那里，他用</a:t>
            </a:r>
            <a:r>
              <a:rPr lang="en-US" altLang="zh-CN" b="1">
                <a:solidFill>
                  <a:srgbClr val="FF0000"/>
                </a:solidFill>
                <a:latin typeface="Times New Roman" panose="02020603050405020304" pitchFamily="18" charset="0"/>
                <a:ea typeface="宋体" panose="02010600030101010101" pitchFamily="2" charset="-122"/>
              </a:rPr>
              <a:t>200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元设计了一个能行走、弯曲甚至跳舞的双足机器人。</a:t>
            </a:r>
            <a:r>
              <a:rPr lang="en-US" altLang="zh-CN" b="1">
                <a:solidFill>
                  <a:srgbClr val="FF0000"/>
                </a:solidFill>
                <a:latin typeface="Times New Roman" panose="02020603050405020304" pitchFamily="18" charset="0"/>
                <a:ea typeface="宋体" panose="02010600030101010101" pitchFamily="2" charset="-122"/>
              </a:rPr>
              <a:t>buy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购买；</a:t>
            </a:r>
            <a:r>
              <a:rPr lang="en-US" altLang="zh-CN" b="1">
                <a:solidFill>
                  <a:srgbClr val="FF0000"/>
                </a:solidFill>
                <a:latin typeface="Times New Roman" panose="02020603050405020304" pitchFamily="18" charset="0"/>
                <a:ea typeface="宋体" panose="02010600030101010101" pitchFamily="2" charset="-122"/>
              </a:rPr>
              <a:t>design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设计；</a:t>
            </a:r>
            <a:r>
              <a:rPr lang="en-US" altLang="zh-CN" b="1">
                <a:solidFill>
                  <a:srgbClr val="FF0000"/>
                </a:solidFill>
                <a:latin typeface="Times New Roman" panose="02020603050405020304" pitchFamily="18" charset="0"/>
                <a:ea typeface="宋体" panose="02010600030101010101" pitchFamily="2" charset="-122"/>
              </a:rPr>
              <a:t>repair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修理。根据</a:t>
            </a:r>
            <a:r>
              <a:rPr lang="en-US" altLang="zh-CN" b="1">
                <a:solidFill>
                  <a:srgbClr val="FF0000"/>
                </a:solidFill>
                <a:latin typeface="Times New Roman" panose="02020603050405020304" pitchFamily="18" charset="0"/>
                <a:ea typeface="宋体" panose="02010600030101010101" pitchFamily="2" charset="-122"/>
              </a:rPr>
              <a:t>“with just 200 yuan, he</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a two-legged robot”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可知，此处指他自己设计了一个机器人。故选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5" name="内容占位符 1"/>
          <p:cNvSpPr txBox="1"/>
          <p:nvPr/>
        </p:nvSpPr>
        <p:spPr bwMode="auto">
          <a:xfrm>
            <a:off x="360854" y="350082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bought	B. designed	C. repaired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861310"/>
          </a:xfrm>
        </p:spPr>
        <p:txBody>
          <a:bodyPr/>
          <a:lstStyle/>
          <a:p>
            <a:pPr indent="609600" algn="dist"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2009, Wang entered Zhejiang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 University.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with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just 200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_____a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two-legged robot that could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 bend,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 dance. On the way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 his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poor English grades never made him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Instead,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continued his robotics study at Shanghai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University, where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developed the X Dog—a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simple, low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-cost four-legged robot. The robot could climb stairs and carry small objects and soon it gained global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44084" y="1448872"/>
            <a:ext cx="338554" cy="461665"/>
          </a:xfrm>
          <a:prstGeom prst="rect">
            <a:avLst/>
          </a:prstGeom>
        </p:spPr>
        <p:txBody>
          <a:bodyPr wrap="none">
            <a:spAutoFit/>
          </a:bodyPr>
          <a:lstStyle/>
          <a:p>
            <a:r>
              <a:rPr lang="en-US" altLang="zh-CN" sz="2400" b="0" dirty="0" smtClean="0">
                <a:solidFill>
                  <a:srgbClr val="000000"/>
                </a:solidFill>
                <a:uFill>
                  <a:solidFill>
                    <a:srgbClr val="000000"/>
                  </a:solidFill>
                </a:uFill>
                <a:cs typeface="Times New Roman" panose="02020603050405020304" pitchFamily="18" charset="0"/>
              </a:rPr>
              <a:t>4</a:t>
            </a:r>
            <a:endParaRPr lang="zh-CN" altLang="en-US" dirty="0"/>
          </a:p>
        </p:txBody>
      </p:sp>
      <p:sp>
        <p:nvSpPr>
          <p:cNvPr id="6" name="文本框 5"/>
          <p:cNvSpPr txBox="1"/>
          <p:nvPr/>
        </p:nvSpPr>
        <p:spPr>
          <a:xfrm>
            <a:off x="859287" y="3609112"/>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txBox="1"/>
          <p:nvPr/>
        </p:nvSpPr>
        <p:spPr bwMode="auto">
          <a:xfrm>
            <a:off x="360854"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考查动词短语辨析。句意：在通往成功的道路上，他糟糕的英语成绩从未让他放弃。</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get up</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起床；</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show up</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出现；</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give up</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放弃。</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“his poor English grades never made him</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“continued his robotics study”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可知，他未因挫折而放弃。</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3500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 up	B. show up	C. give up</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861310"/>
          </a:xfrm>
        </p:spPr>
        <p:txBody>
          <a:bodyPr/>
          <a:lstStyle/>
          <a:p>
            <a:pPr indent="609600" algn="dist"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2009,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Wang entered Zhejiang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 University.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There,with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just 200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 a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two-legged robot that could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walk,bend,and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 dance. On the way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success,his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poor English grades never made him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Instead,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continued his robotics study at Shanghai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University, where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developed the X Dog—a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simple, low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-cost four-legged robot. The robot could climb stairs and carry small objects and soon it gained global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44084" y="1448872"/>
            <a:ext cx="338554" cy="461665"/>
          </a:xfrm>
          <a:prstGeom prst="rect">
            <a:avLst/>
          </a:prstGeom>
        </p:spPr>
        <p:txBody>
          <a:bodyPr wrap="none">
            <a:spAutoFit/>
          </a:bodyPr>
          <a:lstStyle/>
          <a:p>
            <a:r>
              <a:rPr lang="en-US" altLang="zh-CN" sz="2400" b="0" dirty="0" smtClean="0">
                <a:solidFill>
                  <a:srgbClr val="000000"/>
                </a:solidFill>
                <a:uFill>
                  <a:solidFill>
                    <a:srgbClr val="000000"/>
                  </a:solidFill>
                </a:uFill>
                <a:cs typeface="Times New Roman" panose="02020603050405020304" pitchFamily="18" charset="0"/>
              </a:rPr>
              <a:t>4</a:t>
            </a:r>
            <a:endParaRPr lang="zh-CN" altLang="en-US" dirty="0"/>
          </a:p>
        </p:txBody>
      </p:sp>
      <p:sp>
        <p:nvSpPr>
          <p:cNvPr id="6" name="文本框 5"/>
          <p:cNvSpPr txBox="1"/>
          <p:nvPr/>
        </p:nvSpPr>
        <p:spPr>
          <a:xfrm>
            <a:off x="850470" y="3609112"/>
            <a:ext cx="407484" cy="461665"/>
          </a:xfrm>
          <a:prstGeom prst="rect">
            <a:avLst/>
          </a:prstGeom>
          <a:noFill/>
        </p:spPr>
        <p:txBody>
          <a:bodyPr wrap="none" rtlCol="0">
            <a:spAutoFit/>
          </a:bodyPr>
          <a:lstStyle/>
          <a:p>
            <a:pPr algn="ctr"/>
            <a:r>
              <a:rPr lang="en-US" altLang="zh-CN" sz="2400" dirty="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txBox="1"/>
          <p:nvPr/>
        </p:nvSpPr>
        <p:spPr bwMode="auto">
          <a:xfrm>
            <a:off x="360854"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考查名词辨析。句意：这款机器人可以爬楼梯和搬运小物件，很快就赢得了全球的关注。</a:t>
            </a:r>
            <a:r>
              <a:rPr lang="en-US" altLang="zh-CN" b="1">
                <a:solidFill>
                  <a:srgbClr val="FF0000"/>
                </a:solidFill>
                <a:latin typeface="Times New Roman" panose="02020603050405020304" pitchFamily="18" charset="0"/>
                <a:ea typeface="宋体" panose="02010600030101010101" pitchFamily="2" charset="-122"/>
              </a:rPr>
              <a:t>attention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注意力，关注；</a:t>
            </a:r>
            <a:r>
              <a:rPr lang="en-US" altLang="zh-CN" b="1">
                <a:solidFill>
                  <a:srgbClr val="FF0000"/>
                </a:solidFill>
                <a:latin typeface="Times New Roman" panose="02020603050405020304" pitchFamily="18" charset="0"/>
                <a:ea typeface="宋体" panose="02010600030101010101" pitchFamily="2" charset="-122"/>
              </a:rPr>
              <a:t>discussion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讨论；</a:t>
            </a:r>
            <a:r>
              <a:rPr lang="en-US" altLang="zh-CN" b="1">
                <a:solidFill>
                  <a:srgbClr val="FF0000"/>
                </a:solidFill>
                <a:latin typeface="Times New Roman" panose="02020603050405020304" pitchFamily="18" charset="0"/>
                <a:ea typeface="宋体" panose="02010600030101010101" pitchFamily="2" charset="-122"/>
              </a:rPr>
              <a:t>invitation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邀请。根据</a:t>
            </a:r>
            <a:r>
              <a:rPr lang="en-US" altLang="zh-CN" b="1">
                <a:solidFill>
                  <a:srgbClr val="FF0000"/>
                </a:solidFill>
                <a:latin typeface="Times New Roman" panose="02020603050405020304" pitchFamily="18" charset="0"/>
                <a:ea typeface="宋体" panose="02010600030101010101" pitchFamily="2" charset="-122"/>
              </a:rPr>
              <a:t>“The robot could climb stairs and carry small objects and soon it gained global</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可知，机器人因功能出色引发关注。故选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5" name="内容占位符 1"/>
          <p:cNvSpPr txBox="1"/>
          <p:nvPr/>
        </p:nvSpPr>
        <p:spPr bwMode="auto">
          <a:xfrm>
            <a:off x="360854" y="350082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attention	B. discussion	C. invitation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861310"/>
          </a:xfrm>
        </p:spPr>
        <p:txBody>
          <a:bodyPr/>
          <a:lstStyle/>
          <a:p>
            <a:pPr indent="609600" algn="dist"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2009, Wang entered Zhejiang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 University.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There,with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just 200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 a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two-legged robot that could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walk,bend,and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 dance. On the way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success,his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poor English grades never made him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Instead,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continued his robotics study at Shanghai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University,where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developed the X Dog—a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simple, low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-cost four-legged robot. The robot could climb stairs and carry small objects and soon it gained global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44084" y="1448872"/>
            <a:ext cx="338554" cy="461665"/>
          </a:xfrm>
          <a:prstGeom prst="rect">
            <a:avLst/>
          </a:prstGeom>
        </p:spPr>
        <p:txBody>
          <a:bodyPr wrap="none">
            <a:spAutoFit/>
          </a:bodyPr>
          <a:lstStyle/>
          <a:p>
            <a:r>
              <a:rPr lang="en-US" altLang="zh-CN" sz="2400" b="0" dirty="0" smtClean="0">
                <a:solidFill>
                  <a:srgbClr val="000000"/>
                </a:solidFill>
                <a:uFill>
                  <a:solidFill>
                    <a:srgbClr val="000000"/>
                  </a:solidFill>
                </a:uFill>
                <a:cs typeface="Times New Roman" panose="02020603050405020304" pitchFamily="18" charset="0"/>
              </a:rPr>
              <a:t>4</a:t>
            </a:r>
            <a:endParaRPr lang="zh-CN" altLang="en-US" dirty="0"/>
          </a:p>
        </p:txBody>
      </p:sp>
      <p:sp>
        <p:nvSpPr>
          <p:cNvPr id="6" name="文本框 5"/>
          <p:cNvSpPr txBox="1"/>
          <p:nvPr/>
        </p:nvSpPr>
        <p:spPr>
          <a:xfrm>
            <a:off x="850470" y="3609112"/>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a:t>
            </a:r>
            <a:r>
              <a:rPr lang="en-US" altLang="zh-CN" b="1">
                <a:solidFill>
                  <a:srgbClr val="FF0000"/>
                </a:solidFill>
                <a:latin typeface="Times New Roman" panose="02020603050405020304" pitchFamily="18" charset="0"/>
                <a:ea typeface="宋体" panose="02010600030101010101" pitchFamily="2" charset="-122"/>
              </a:rPr>
              <a:t>2016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年，王兴兴创办了自己的公司宇树科技，让更多人买得起机器人。</a:t>
            </a:r>
            <a:r>
              <a:rPr lang="en-US" altLang="zh-CN" b="1">
                <a:solidFill>
                  <a:srgbClr val="FF0000"/>
                </a:solidFill>
                <a:latin typeface="Times New Roman" panose="02020603050405020304" pitchFamily="18" charset="0"/>
                <a:ea typeface="宋体" panose="02010600030101010101" pitchFamily="2" charset="-122"/>
              </a:rPr>
              <a:t>comfortable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舒适的；</a:t>
            </a:r>
            <a:r>
              <a:rPr lang="en-US" altLang="zh-CN" b="1">
                <a:solidFill>
                  <a:srgbClr val="FF0000"/>
                </a:solidFill>
                <a:latin typeface="Times New Roman" panose="02020603050405020304" pitchFamily="18" charset="0"/>
                <a:ea typeface="宋体" panose="02010600030101010101" pitchFamily="2" charset="-122"/>
              </a:rPr>
              <a:t>changeable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多变的；</a:t>
            </a:r>
            <a:r>
              <a:rPr lang="en-US" altLang="zh-CN" b="1">
                <a:solidFill>
                  <a:srgbClr val="FF0000"/>
                </a:solidFill>
                <a:latin typeface="Times New Roman" panose="02020603050405020304" pitchFamily="18" charset="0"/>
                <a:ea typeface="宋体" panose="02010600030101010101" pitchFamily="2" charset="-122"/>
              </a:rPr>
              <a:t>affordable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负担得起的。根据</a:t>
            </a:r>
            <a:r>
              <a:rPr lang="en-US" altLang="zh-CN" b="1">
                <a:solidFill>
                  <a:srgbClr val="FF0000"/>
                </a:solidFill>
                <a:latin typeface="Times New Roman" panose="02020603050405020304" pitchFamily="18" charset="0"/>
                <a:ea typeface="宋体" panose="02010600030101010101" pitchFamily="2" charset="-122"/>
              </a:rPr>
              <a:t>“</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to make robots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for more people to buy”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可知，他创办公司是为了让更多人能买得起机器人。故选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内容占位符 1"/>
          <p:cNvSpPr txBox="1"/>
          <p:nvPr/>
        </p:nvSpPr>
        <p:spPr bwMode="auto">
          <a:xfrm>
            <a:off x="360854" y="350082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comfortable	B. changeable	C. affordable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86131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2016, Wang started his own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company,Unitree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Robotics,to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 robots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more people to buy. In 2023,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machines were used at the 2023 Asian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Games,reducing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risks for workers. In 2025,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Unitree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H1 Robots starred at the Spring Festival Gala—where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danced and lit up the stage alongside human performers.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robots became famous all over the world.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850470" y="3609112"/>
            <a:ext cx="407484" cy="461665"/>
          </a:xfrm>
          <a:prstGeom prst="rect">
            <a:avLst/>
          </a:prstGeom>
          <a:noFill/>
        </p:spPr>
        <p:txBody>
          <a:bodyPr wrap="none" rtlCol="0">
            <a:spAutoFit/>
          </a:bodyPr>
          <a:lstStyle/>
          <a:p>
            <a:pPr algn="ctr"/>
            <a:r>
              <a:rPr lang="en-US" altLang="zh-CN" sz="2400" dirty="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5910</Words>
  <Application>WPS 演示</Application>
  <PresentationFormat>自定义</PresentationFormat>
  <Paragraphs>97</Paragraphs>
  <Slides>12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12</vt:i4>
      </vt:variant>
    </vt:vector>
  </HeadingPairs>
  <TitlesOfParts>
    <vt:vector size="22"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461</cp:revision>
  <dcterms:created xsi:type="dcterms:W3CDTF">2020-11-06T05:24:00Z</dcterms:created>
  <dcterms:modified xsi:type="dcterms:W3CDTF">2025-09-18T02:48:37Z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